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ha Rawat" userId="ec99d01c5f789490" providerId="LiveId" clId="{56A1A69F-6598-4B27-B571-8FB637A21539}"/>
    <pc:docChg chg="modSld">
      <pc:chgData name="Alisha Rawat" userId="ec99d01c5f789490" providerId="LiveId" clId="{56A1A69F-6598-4B27-B571-8FB637A21539}" dt="2022-08-19T13:11:29.897" v="18"/>
      <pc:docMkLst>
        <pc:docMk/>
      </pc:docMkLst>
      <pc:sldChg chg="modSp mod modAnim">
        <pc:chgData name="Alisha Rawat" userId="ec99d01c5f789490" providerId="LiveId" clId="{56A1A69F-6598-4B27-B571-8FB637A21539}" dt="2022-08-19T13:11:29.897" v="18"/>
        <pc:sldMkLst>
          <pc:docMk/>
          <pc:sldMk cId="3384901067" sldId="261"/>
        </pc:sldMkLst>
        <pc:spChg chg="mod">
          <ac:chgData name="Alisha Rawat" userId="ec99d01c5f789490" providerId="LiveId" clId="{56A1A69F-6598-4B27-B571-8FB637A21539}" dt="2022-08-19T13:11:29.897" v="18"/>
          <ac:spMkLst>
            <pc:docMk/>
            <pc:sldMk cId="3384901067" sldId="261"/>
            <ac:spMk id="10" creationId="{136F171D-6847-0094-2CEB-D5F0DE1670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87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95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366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45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052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42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749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96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79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05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37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76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05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02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09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21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E0F84-07DF-418C-A3EC-D45141200B88}" type="datetimeFigureOut">
              <a:rPr lang="en-IN" smtClean="0"/>
              <a:t>19-08-2022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B9023E-30D6-40D8-AC46-10DDC5E56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25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nathantower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lnt.com/is-team-building-the-secret-to-improving-engagement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o_circle_light-blue_number-8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vincentsrcchurch.org/single-post/2019/06/20/Thank-you---Summer-fete-201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mart.com/product/question-mark-sign-png-images-transparent-background-free-downloa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makemyassignments.com/blog/case-study-help-five-different-types-of-case-study-given-to-students/" TargetMode="External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16">
            <a:extLst>
              <a:ext uri="{FF2B5EF4-FFF2-40B4-BE49-F238E27FC236}">
                <a16:creationId xmlns:a16="http://schemas.microsoft.com/office/drawing/2014/main" id="{86928652-ECD6-3B55-6D2A-C3AAC320C7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4" y="312548"/>
            <a:ext cx="4237407" cy="12697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58F1C-0F51-D311-DEE8-3D2FCE535C94}"/>
              </a:ext>
            </a:extLst>
          </p:cNvPr>
          <p:cNvSpPr txBox="1"/>
          <p:nvPr/>
        </p:nvSpPr>
        <p:spPr>
          <a:xfrm>
            <a:off x="2647785" y="1935653"/>
            <a:ext cx="66744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BUSINESS COMMUNICATION AND ETHICS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DEPARTMENT OF COMPUTER ENGINEERING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pic>
        <p:nvPicPr>
          <p:cNvPr id="6" name="Google Shape;97;p17">
            <a:extLst>
              <a:ext uri="{FF2B5EF4-FFF2-40B4-BE49-F238E27FC236}">
                <a16:creationId xmlns:a16="http://schemas.microsoft.com/office/drawing/2014/main" id="{40D150E1-763D-B383-5405-DE12BC5C8C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96" y="3160975"/>
            <a:ext cx="4237407" cy="26565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52FB2A-A489-5A7D-80FE-998AC854982E}"/>
              </a:ext>
            </a:extLst>
          </p:cNvPr>
          <p:cNvSpPr txBox="1"/>
          <p:nvPr/>
        </p:nvSpPr>
        <p:spPr>
          <a:xfrm>
            <a:off x="5023236" y="3489325"/>
            <a:ext cx="6102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 Project Presentation On 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        TEAM BUILDING AND SUCCESS</a:t>
            </a:r>
          </a:p>
        </p:txBody>
      </p:sp>
    </p:spTree>
    <p:extLst>
      <p:ext uri="{BB962C8B-B14F-4D97-AF65-F5344CB8AC3E}">
        <p14:creationId xmlns:p14="http://schemas.microsoft.com/office/powerpoint/2010/main" val="267831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9;p24">
            <a:extLst>
              <a:ext uri="{FF2B5EF4-FFF2-40B4-BE49-F238E27FC236}">
                <a16:creationId xmlns:a16="http://schemas.microsoft.com/office/drawing/2014/main" id="{3404E4B9-6206-0189-23FD-7C945C2B81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917" y="537348"/>
            <a:ext cx="4524353" cy="14504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2F47B8-A933-D151-6F18-BB5A92CD064C}"/>
              </a:ext>
            </a:extLst>
          </p:cNvPr>
          <p:cNvSpPr txBox="1"/>
          <p:nvPr/>
        </p:nvSpPr>
        <p:spPr>
          <a:xfrm>
            <a:off x="651946" y="3170967"/>
            <a:ext cx="632327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Aristotle and its 5 key pillars: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➢	Psychological safety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➢	Dependability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➢	Structure and Clarity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➢	Meaning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➢	Impact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81F26-9D8E-1B11-13C4-6E9B6058D9E3}"/>
              </a:ext>
            </a:extLst>
          </p:cNvPr>
          <p:cNvSpPr txBox="1"/>
          <p:nvPr/>
        </p:nvSpPr>
        <p:spPr>
          <a:xfrm>
            <a:off x="4418877" y="1987825"/>
            <a:ext cx="511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Google is an American multinational technology company that 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focuses on search engine technology, online advertising, cloud computing, </a:t>
            </a:r>
            <a:r>
              <a:rPr lang="en-US" sz="18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etc</a:t>
            </a:r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807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sper Mattress Logo, HD Png Download , Transparent Png Image - PNGitem">
            <a:extLst>
              <a:ext uri="{FF2B5EF4-FFF2-40B4-BE49-F238E27FC236}">
                <a16:creationId xmlns:a16="http://schemas.microsoft.com/office/drawing/2014/main" id="{37FD0D35-0F83-38E9-319B-375FD162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5000" r="94667">
                        <a14:foregroundMark x1="15333" y1="29167" x2="15333" y2="29167"/>
                        <a14:foregroundMark x1="5000" y1="35714" x2="5000" y2="35714"/>
                        <a14:foregroundMark x1="24667" y1="50000" x2="24667" y2="50000"/>
                        <a14:foregroundMark x1="41667" y1="39881" x2="41667" y2="39881"/>
                        <a14:foregroundMark x1="75667" y1="37500" x2="75667" y2="37500"/>
                        <a14:foregroundMark x1="94667" y1="36310" x2="94667" y2="36310"/>
                        <a14:foregroundMark x1="92667" y1="36905" x2="92667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9" y="310100"/>
            <a:ext cx="3183504" cy="17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E0E93-505F-0DAC-1F31-C2AA719F4416}"/>
              </a:ext>
            </a:extLst>
          </p:cNvPr>
          <p:cNvSpPr txBox="1"/>
          <p:nvPr/>
        </p:nvSpPr>
        <p:spPr>
          <a:xfrm>
            <a:off x="3490622" y="1590261"/>
            <a:ext cx="532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Casper is an online mattress startup that launched in 2014 and quickly became a social media phenomenon.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A0DFC-EE51-7402-8D40-EBC0D52DC26A}"/>
              </a:ext>
            </a:extLst>
          </p:cNvPr>
          <p:cNvSpPr txBox="1"/>
          <p:nvPr/>
        </p:nvSpPr>
        <p:spPr>
          <a:xfrm>
            <a:off x="439309" y="2860599"/>
            <a:ext cx="6056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Casper was founded by five people - Philip </a:t>
            </a:r>
            <a:r>
              <a:rPr lang="en-GB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Krim</a:t>
            </a: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Neil Parikh, T. Luke Sherwin, Gabriel </a:t>
            </a:r>
            <a:r>
              <a:rPr lang="en-GB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Flateman</a:t>
            </a:r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Jeff Chapin each from a different walk of life but with the same ambition to make the quality of sleep better. </a:t>
            </a:r>
            <a:b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Casper is the perfect example of success due to effective team building as every co-founder had a role of his own in the formation and development of the company.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146;p25" descr="5 Companies That Rely on Teamwork for Success" title="5 Companies That Rely on Teamwork for Success">
            <a:extLst>
              <a:ext uri="{FF2B5EF4-FFF2-40B4-BE49-F238E27FC236}">
                <a16:creationId xmlns:a16="http://schemas.microsoft.com/office/drawing/2014/main" id="{02757A33-99BF-0814-6820-75BF3E0F32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8089" y="2984968"/>
            <a:ext cx="3099375" cy="21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2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3;p26">
            <a:extLst>
              <a:ext uri="{FF2B5EF4-FFF2-40B4-BE49-F238E27FC236}">
                <a16:creationId xmlns:a16="http://schemas.microsoft.com/office/drawing/2014/main" id="{CF4FC9C9-3A2E-BD32-7B14-FDF516F3718D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068" r="46591">
                        <a14:foregroundMark x1="20682" y1="43696" x2="20682" y2="43696"/>
                        <a14:foregroundMark x1="25909" y1="45217" x2="25909" y2="45217"/>
                        <a14:foregroundMark x1="32159" y1="45870" x2="32159" y2="45870"/>
                        <a14:foregroundMark x1="38864" y1="45000" x2="38864" y2="45000"/>
                        <a14:foregroundMark x1="44091" y1="45000" x2="44091" y2="45000"/>
                        <a14:foregroundMark x1="7273" y1="51957" x2="7273" y2="51957"/>
                        <a14:foregroundMark x1="4091" y1="43696" x2="4091" y2="43696"/>
                        <a14:foregroundMark x1="3068" y1="44130" x2="3068" y2="44130"/>
                        <a14:foregroundMark x1="11932" y1="44130" x2="11932" y2="44130"/>
                      </a14:backgroundRemoval>
                    </a14:imgEffect>
                  </a14:imgLayer>
                </a14:imgProps>
              </a:ext>
            </a:extLst>
          </a:blip>
          <a:srcRect r="48188"/>
          <a:stretch/>
        </p:blipFill>
        <p:spPr>
          <a:xfrm>
            <a:off x="323876" y="-546378"/>
            <a:ext cx="3188613" cy="32100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864E6-29DC-9E66-83C3-CA9B7995AC0F}"/>
              </a:ext>
            </a:extLst>
          </p:cNvPr>
          <p:cNvSpPr txBox="1"/>
          <p:nvPr/>
        </p:nvSpPr>
        <p:spPr>
          <a:xfrm>
            <a:off x="598335" y="2570658"/>
            <a:ext cx="66214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values of Netflix according to 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Nathan Towery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Director of Product Data Engineering &amp; Analytics Netflix:</a:t>
            </a:r>
            <a:b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Judgement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Curiosity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Courage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Passion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Honesty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Selflessness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7778D-FC72-B1A9-8498-549F9190F813}"/>
              </a:ext>
            </a:extLst>
          </p:cNvPr>
          <p:cNvSpPr txBox="1"/>
          <p:nvPr/>
        </p:nvSpPr>
        <p:spPr>
          <a:xfrm>
            <a:off x="3385268" y="1449976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Founded in 1997, Netflix has grown from a DVD rental business to the world’s most popular streaming service.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825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Enron Scandal: The Fall of a Wall Street Darling">
            <a:extLst>
              <a:ext uri="{FF2B5EF4-FFF2-40B4-BE49-F238E27FC236}">
                <a16:creationId xmlns:a16="http://schemas.microsoft.com/office/drawing/2014/main" id="{48B38F59-EA67-29AC-8944-26F889A6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91" b="93722" l="3982" r="93363">
                        <a14:foregroundMark x1="30973" y1="20179" x2="30973" y2="20179"/>
                        <a14:foregroundMark x1="50442" y1="3587" x2="50442" y2="3587"/>
                        <a14:foregroundMark x1="19912" y1="50673" x2="19912" y2="50673"/>
                        <a14:foregroundMark x1="30088" y1="67265" x2="30088" y2="67265"/>
                        <a14:foregroundMark x1="45575" y1="74888" x2="45575" y2="74888"/>
                        <a14:foregroundMark x1="52212" y1="84753" x2="52212" y2="84753"/>
                        <a14:foregroundMark x1="69469" y1="77130" x2="69469" y2="77130"/>
                        <a14:foregroundMark x1="52212" y1="94170" x2="52212" y2="94170"/>
                        <a14:foregroundMark x1="93805" y1="51121" x2="93805" y2="51121"/>
                        <a14:foregroundMark x1="3982" y1="47534" x2="3982" y2="47534"/>
                        <a14:foregroundMark x1="65487" y1="26009" x2="65487" y2="26009"/>
                        <a14:foregroundMark x1="65487" y1="21525" x2="65487" y2="21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6" y="183841"/>
            <a:ext cx="2429968" cy="239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59B1D-EC8D-8C59-3731-A0733170D958}"/>
              </a:ext>
            </a:extLst>
          </p:cNvPr>
          <p:cNvSpPr txBox="1"/>
          <p:nvPr/>
        </p:nvSpPr>
        <p:spPr>
          <a:xfrm>
            <a:off x="400696" y="3051564"/>
            <a:ext cx="7049676" cy="3284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Enron is a classic example of a company that failed to keep up to its core values.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Enron as an organization had core values as stated below: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1143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0" marR="0" lvl="0" indent="-1143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Respect</a:t>
            </a:r>
          </a:p>
          <a:p>
            <a:pPr marL="0" marR="0" lvl="0" indent="-1143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</a:p>
          <a:p>
            <a:pPr marL="0" marR="0" lvl="0" indent="-11430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Excellence 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However poor management and coordination lead to its downfall.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E07DC-6372-FC83-D399-27866394978F}"/>
              </a:ext>
            </a:extLst>
          </p:cNvPr>
          <p:cNvSpPr txBox="1"/>
          <p:nvPr/>
        </p:nvSpPr>
        <p:spPr>
          <a:xfrm>
            <a:off x="2621943" y="1967464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Enron Corporation was an American energy, commodities and services company based in Houston, Texas.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810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5;p28">
            <a:extLst>
              <a:ext uri="{FF2B5EF4-FFF2-40B4-BE49-F238E27FC236}">
                <a16:creationId xmlns:a16="http://schemas.microsoft.com/office/drawing/2014/main" id="{5E062DE4-0239-FE6A-B450-31F32C2EDEDC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3" b="89809" l="9873" r="92834">
                        <a14:foregroundMark x1="77866" y1="38854" x2="77866" y2="38854"/>
                        <a14:foregroundMark x1="84236" y1="36783" x2="84236" y2="36783"/>
                        <a14:foregroundMark x1="91561" y1="38057" x2="91561" y2="38057"/>
                        <a14:foregroundMark x1="83121" y1="47134" x2="83121" y2="47134"/>
                        <a14:foregroundMark x1="88694" y1="62102" x2="88694" y2="62102"/>
                        <a14:foregroundMark x1="13694" y1="56847" x2="13694" y2="56847"/>
                        <a14:foregroundMark x1="17038" y1="62102" x2="17038" y2="62102"/>
                        <a14:foregroundMark x1="92834" y1="56847" x2="92834" y2="56847"/>
                        <a14:foregroundMark x1="85828" y1="39490" x2="85828" y2="39490"/>
                        <a14:foregroundMark x1="81051" y1="57006" x2="81051" y2="57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55" y="-198779"/>
            <a:ext cx="3451814" cy="37212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3A89D-4B8D-8A44-5014-ED6531811079}"/>
              </a:ext>
            </a:extLst>
          </p:cNvPr>
          <p:cNvSpPr txBox="1"/>
          <p:nvPr/>
        </p:nvSpPr>
        <p:spPr>
          <a:xfrm>
            <a:off x="3178534" y="2324619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</a:rPr>
              <a:t>The Los Angeles Lakers are an American professional basketball team based in Los Angeles.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A78AF-9FAA-20EF-8A15-6952C3077014}"/>
              </a:ext>
            </a:extLst>
          </p:cNvPr>
          <p:cNvSpPr txBox="1"/>
          <p:nvPr/>
        </p:nvSpPr>
        <p:spPr>
          <a:xfrm>
            <a:off x="325055" y="3295974"/>
            <a:ext cx="66810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After the LA Lakers won three straight NBA championships from 2000–2002, the two uncompromising, type-A players (Shaquille O’Neal and Kobe Bryant) were paired up—and the team was never the same. This wa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s because the two 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never hit it off. 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C9F39-D927-23C6-B149-79E4971325FD}"/>
              </a:ext>
            </a:extLst>
          </p:cNvPr>
          <p:cNvSpPr txBox="1"/>
          <p:nvPr/>
        </p:nvSpPr>
        <p:spPr>
          <a:xfrm>
            <a:off x="325055" y="4948425"/>
            <a:ext cx="87325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 team  simply  can’t  thrive  in  an  environment  of  contention,  frustration,  selfishness,  and  uncertainty.  It’s  still  possible  to  turn  a  team  like  this  around,  but  only  if  cooperation,  teamwork, and true leadership become the team’s true values once again. </a:t>
            </a:r>
          </a:p>
        </p:txBody>
      </p:sp>
    </p:spTree>
    <p:extLst>
      <p:ext uri="{BB962C8B-B14F-4D97-AF65-F5344CB8AC3E}">
        <p14:creationId xmlns:p14="http://schemas.microsoft.com/office/powerpoint/2010/main" val="51037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2;p29">
            <a:extLst>
              <a:ext uri="{FF2B5EF4-FFF2-40B4-BE49-F238E27FC236}">
                <a16:creationId xmlns:a16="http://schemas.microsoft.com/office/drawing/2014/main" id="{2C4DC614-0046-3334-F6B5-92495690A0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986" r="18986"/>
          <a:stretch/>
        </p:blipFill>
        <p:spPr>
          <a:xfrm>
            <a:off x="216986" y="246491"/>
            <a:ext cx="7090263" cy="46912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8D5D9-2A4F-B712-2DC1-C53949F95D82}"/>
              </a:ext>
            </a:extLst>
          </p:cNvPr>
          <p:cNvSpPr txBox="1"/>
          <p:nvPr/>
        </p:nvSpPr>
        <p:spPr>
          <a:xfrm>
            <a:off x="4132689" y="5138733"/>
            <a:ext cx="61026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Survey on Team Building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80;p30" descr="Forms response chart. Question title: Do you prefer working remotely or working in a team?&#10;. Number of responses: 43 responses." title="Do you prefer working remotely or working in a team?&#10;">
            <a:extLst>
              <a:ext uri="{FF2B5EF4-FFF2-40B4-BE49-F238E27FC236}">
                <a16:creationId xmlns:a16="http://schemas.microsoft.com/office/drawing/2014/main" id="{D233210C-38A5-5877-4287-292F34DF83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565" r="19923" b="6410"/>
          <a:stretch/>
        </p:blipFill>
        <p:spPr>
          <a:xfrm>
            <a:off x="437321" y="365760"/>
            <a:ext cx="8571507" cy="5351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69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F83EF4-989F-0F03-848F-C6BCBC02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9" y="223671"/>
            <a:ext cx="6385404" cy="41813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DE5C49-16BC-586D-6D81-DEF9A433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5" y="1058558"/>
            <a:ext cx="6385404" cy="42148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22;p35">
            <a:extLst>
              <a:ext uri="{FF2B5EF4-FFF2-40B4-BE49-F238E27FC236}">
                <a16:creationId xmlns:a16="http://schemas.microsoft.com/office/drawing/2014/main" id="{F07A4BB1-0069-EB10-FF21-3E076E0D18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567" y="223670"/>
            <a:ext cx="3853390" cy="217762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F86A8D-9F4A-F886-9165-C5E0EDA7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31" y="1975186"/>
            <a:ext cx="6385404" cy="46591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1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73F48F4-08E5-0F30-40E1-0C9FFF98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32" y="207769"/>
            <a:ext cx="5796500" cy="4622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806954A-693F-69DE-FC47-ACC153E2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23" y="999364"/>
            <a:ext cx="6390584" cy="45868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23;p35">
            <a:extLst>
              <a:ext uri="{FF2B5EF4-FFF2-40B4-BE49-F238E27FC236}">
                <a16:creationId xmlns:a16="http://schemas.microsoft.com/office/drawing/2014/main" id="{ED837166-0097-EC0C-1B1D-9A7C10976F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3721" y="155626"/>
            <a:ext cx="3661674" cy="230927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5B9FACC-6138-A23E-9217-8D0377010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082" y="1949106"/>
            <a:ext cx="6607040" cy="45868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99EB9-9BD4-F0EC-BA69-9093EF631ECC}"/>
              </a:ext>
            </a:extLst>
          </p:cNvPr>
          <p:cNvSpPr txBox="1"/>
          <p:nvPr/>
        </p:nvSpPr>
        <p:spPr>
          <a:xfrm>
            <a:off x="2875390" y="462121"/>
            <a:ext cx="61026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7CA90-0B76-68E9-5A91-013998AEF4B3}"/>
              </a:ext>
            </a:extLst>
          </p:cNvPr>
          <p:cNvSpPr txBox="1"/>
          <p:nvPr/>
        </p:nvSpPr>
        <p:spPr>
          <a:xfrm>
            <a:off x="642067" y="1719820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Deadlines need to be followed strictly in a team.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D70EA-7748-B90E-4CD6-3BC92F08B66D}"/>
              </a:ext>
            </a:extLst>
          </p:cNvPr>
          <p:cNvSpPr txBox="1"/>
          <p:nvPr/>
        </p:nvSpPr>
        <p:spPr>
          <a:xfrm>
            <a:off x="3417073" y="2567283"/>
            <a:ext cx="61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aims and objectives should be understood by all team members.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E5B8E-F868-A9AC-258B-3E68CA8EC134}"/>
              </a:ext>
            </a:extLst>
          </p:cNvPr>
          <p:cNvSpPr txBox="1"/>
          <p:nvPr/>
        </p:nvSpPr>
        <p:spPr>
          <a:xfrm>
            <a:off x="642067" y="3693704"/>
            <a:ext cx="61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People's abilities and personalities have developed as a result of working in teams.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2681C-1236-D2C4-8273-1605619B70AE}"/>
              </a:ext>
            </a:extLst>
          </p:cNvPr>
          <p:cNvSpPr txBox="1"/>
          <p:nvPr/>
        </p:nvSpPr>
        <p:spPr>
          <a:xfrm>
            <a:off x="3417073" y="4924886"/>
            <a:ext cx="6879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among team members boosts an organization's productivity.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31494B-4A88-247A-ABE4-14774EB57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00415" y="142252"/>
            <a:ext cx="4431526" cy="22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48E597-53D1-607E-F435-D83B6D4BBA4E}"/>
              </a:ext>
            </a:extLst>
          </p:cNvPr>
          <p:cNvSpPr txBox="1"/>
          <p:nvPr/>
        </p:nvSpPr>
        <p:spPr>
          <a:xfrm>
            <a:off x="-101379" y="269954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latin typeface="Times New Roman"/>
                <a:ea typeface="Times New Roman"/>
                <a:cs typeface="Times New Roman"/>
                <a:sym typeface="Times New Roman"/>
              </a:rPr>
              <a:t>TEAM BUILDING AND SUCCESS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85A05-7DBD-CB7C-8EA0-17D5AE2257EB}"/>
              </a:ext>
            </a:extLst>
          </p:cNvPr>
          <p:cNvSpPr txBox="1"/>
          <p:nvPr/>
        </p:nvSpPr>
        <p:spPr>
          <a:xfrm>
            <a:off x="2949934" y="1579637"/>
            <a:ext cx="6752645" cy="10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SUPERVISED BY: DR. JOSEPH RODRIGUES</a:t>
            </a:r>
          </a:p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DEPARTMENT OF HUMANITIES AND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90F350-0EC5-0FDB-E21B-0BD4C3BC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641" y="1960784"/>
            <a:ext cx="228600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6F171D-6847-0094-2CEB-D5F0DE16705F}"/>
              </a:ext>
            </a:extLst>
          </p:cNvPr>
          <p:cNvSpPr txBox="1"/>
          <p:nvPr/>
        </p:nvSpPr>
        <p:spPr>
          <a:xfrm>
            <a:off x="1914276" y="3010490"/>
            <a:ext cx="6102626" cy="4481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 Prepared By :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Hardik Prajapati 9152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Sahil Purohit 9153 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Pranil</a:t>
            </a: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 Rego 9155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 err="1">
                <a:latin typeface="Times New Roman"/>
                <a:ea typeface="Times New Roman"/>
                <a:cs typeface="Times New Roman"/>
                <a:sym typeface="Times New Roman"/>
              </a:rPr>
              <a:t>Reyhaan</a:t>
            </a: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 Binny 9156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Christopher Roach 9157</a:t>
            </a:r>
          </a:p>
          <a:p>
            <a:pPr algn="ctr">
              <a:lnSpc>
                <a:spcPct val="130000"/>
              </a:lnSpc>
              <a:buClr>
                <a:schemeClr val="dk1"/>
              </a:buClr>
              <a:buSzPts val="1100"/>
            </a:pPr>
            <a:r>
              <a:rPr lang="en-GB" sz="2300" dirty="0">
                <a:latin typeface="Times New Roman"/>
                <a:ea typeface="Times New Roman"/>
                <a:cs typeface="Times New Roman"/>
                <a:sym typeface="Times New Roman"/>
              </a:rPr>
              <a:t>Alisha Rawat 9154</a:t>
            </a: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300" dirty="0"/>
          </a:p>
        </p:txBody>
      </p:sp>
    </p:spTree>
    <p:extLst>
      <p:ext uri="{BB962C8B-B14F-4D97-AF65-F5344CB8AC3E}">
        <p14:creationId xmlns:p14="http://schemas.microsoft.com/office/powerpoint/2010/main" val="338490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02F1C-070B-4DE0-D64E-C8B8265B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06735"/>
            <a:ext cx="9573370" cy="57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78FA54-56D2-8F55-81AA-2B5F6C08D049}"/>
              </a:ext>
            </a:extLst>
          </p:cNvPr>
          <p:cNvSpPr txBox="1"/>
          <p:nvPr/>
        </p:nvSpPr>
        <p:spPr>
          <a:xfrm flipH="1">
            <a:off x="3586695" y="127221"/>
            <a:ext cx="3903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" name="Google Shape;88;p16">
            <a:extLst>
              <a:ext uri="{FF2B5EF4-FFF2-40B4-BE49-F238E27FC236}">
                <a16:creationId xmlns:a16="http://schemas.microsoft.com/office/drawing/2014/main" id="{33A87571-2872-BE8B-E0C7-C5D43E0BED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461" y="2368191"/>
            <a:ext cx="37338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DE57A-4658-2462-3CE3-E05E424B8788}"/>
              </a:ext>
            </a:extLst>
          </p:cNvPr>
          <p:cNvSpPr txBox="1"/>
          <p:nvPr/>
        </p:nvSpPr>
        <p:spPr>
          <a:xfrm>
            <a:off x="451435" y="1069608"/>
            <a:ext cx="90485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Team Building is an action or a process in which a </a:t>
            </a:r>
            <a:r>
              <a:rPr lang="en-US" sz="2000" i="0" strike="noStrik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group of people come together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 and work as a team to </a:t>
            </a:r>
            <a:r>
              <a:rPr lang="en-US" sz="2000" i="0" strike="noStrik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achieve certain tasks or certain goals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, which in turn </a:t>
            </a:r>
            <a:r>
              <a:rPr lang="en-US" sz="2000" i="0" u="none" strike="noStrike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increases motivation and promotes cooperation among the people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091B1-C419-5CC9-BA04-76E1C48DA4CB}"/>
              </a:ext>
            </a:extLst>
          </p:cNvPr>
          <p:cNvSpPr txBox="1"/>
          <p:nvPr/>
        </p:nvSpPr>
        <p:spPr>
          <a:xfrm>
            <a:off x="665461" y="5223555"/>
            <a:ext cx="8939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Henry Ford rightly says, ‘</a:t>
            </a:r>
            <a:r>
              <a:rPr lang="en-US" sz="2000" i="1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Coming together is a beginning, staying together is progress, and working together is success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.’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42083-511B-DD33-1F04-E30733370F76}"/>
              </a:ext>
            </a:extLst>
          </p:cNvPr>
          <p:cNvSpPr txBox="1"/>
          <p:nvPr/>
        </p:nvSpPr>
        <p:spPr>
          <a:xfrm>
            <a:off x="5063191" y="2473660"/>
            <a:ext cx="43036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The individual members in a team must: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U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nderstand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espect each other's differences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Respect their way of conduct </a:t>
            </a:r>
          </a:p>
          <a:p>
            <a:endParaRPr lang="en-US" sz="2000" i="0" u="none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Thus creating a stronger bond among the individual members of the group.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70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2DDF3F-8316-D4AB-3087-45E6FD9A3ABB}"/>
              </a:ext>
            </a:extLst>
          </p:cNvPr>
          <p:cNvSpPr txBox="1"/>
          <p:nvPr/>
        </p:nvSpPr>
        <p:spPr>
          <a:xfrm>
            <a:off x="2367500" y="415658"/>
            <a:ext cx="63391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TEAM BUILDING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CC93B-096E-1DC1-E5C4-07DF84B6CA70}"/>
              </a:ext>
            </a:extLst>
          </p:cNvPr>
          <p:cNvSpPr txBox="1"/>
          <p:nvPr/>
        </p:nvSpPr>
        <p:spPr>
          <a:xfrm>
            <a:off x="284259" y="1336346"/>
            <a:ext cx="86927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918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Big things can’t be completed by a single person</a:t>
            </a:r>
          </a:p>
          <a:p>
            <a:pPr marL="959803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Planning of Complex task</a:t>
            </a:r>
          </a:p>
          <a:p>
            <a:pPr marL="482918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work helps you to keep yourself in Pace &amp; Positivity</a:t>
            </a:r>
          </a:p>
          <a:p>
            <a:pPr marL="482918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Each person can bring their 100% to the table</a:t>
            </a:r>
          </a:p>
          <a:p>
            <a:pPr marL="959803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Need of Different thoughts</a:t>
            </a:r>
          </a:p>
          <a:p>
            <a:pPr marL="959803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policy</a:t>
            </a:r>
          </a:p>
          <a:p>
            <a:pPr marL="482918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productivity increases in “</a:t>
            </a:r>
            <a:r>
              <a:rPr lang="en-US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 and Work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82918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 got to Cultivate new skills from colleagues</a:t>
            </a:r>
          </a:p>
          <a:p>
            <a:pPr marL="482918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Individual Growth and Guidance</a:t>
            </a:r>
          </a:p>
          <a:p>
            <a:pPr marL="959803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People’s connections</a:t>
            </a:r>
          </a:p>
          <a:p>
            <a:pPr marL="959803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Guidance and support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7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5253A2-DCB9-41C7-DAD0-094759B7055A}"/>
              </a:ext>
            </a:extLst>
          </p:cNvPr>
          <p:cNvSpPr txBox="1"/>
          <p:nvPr/>
        </p:nvSpPr>
        <p:spPr>
          <a:xfrm>
            <a:off x="824947" y="290829"/>
            <a:ext cx="8533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HOW DOES TEAM BUILDING LEAD TO SUCCESS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2056-BBC9-D648-99FA-76D0B7362D99}"/>
              </a:ext>
            </a:extLst>
          </p:cNvPr>
          <p:cNvSpPr txBox="1"/>
          <p:nvPr/>
        </p:nvSpPr>
        <p:spPr>
          <a:xfrm flipH="1">
            <a:off x="544667" y="1502331"/>
            <a:ext cx="7311221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Building 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Improves High Performance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Improves Communication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Motivates </a:t>
            </a:r>
            <a:r>
              <a:rPr lang="en-I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Employess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Helps in Organisational Development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05E25A-FA02-0EF1-D515-E5DBC1B65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95854" y="2538805"/>
            <a:ext cx="4698498" cy="46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85A238-9E81-28A0-9246-B16DDF94E319}"/>
              </a:ext>
            </a:extLst>
          </p:cNvPr>
          <p:cNvSpPr txBox="1"/>
          <p:nvPr/>
        </p:nvSpPr>
        <p:spPr>
          <a:xfrm>
            <a:off x="306125" y="461175"/>
            <a:ext cx="3935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There are 5 Critical Factors : 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65E522C9-B081-204F-A357-EDFD728E2E0D}"/>
              </a:ext>
            </a:extLst>
          </p:cNvPr>
          <p:cNvSpPr/>
          <p:nvPr/>
        </p:nvSpPr>
        <p:spPr>
          <a:xfrm>
            <a:off x="441298" y="1191466"/>
            <a:ext cx="2647785" cy="203951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Leadership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F2C721ED-106F-725B-F7B4-9D09089C3AD7}"/>
              </a:ext>
            </a:extLst>
          </p:cNvPr>
          <p:cNvSpPr/>
          <p:nvPr/>
        </p:nvSpPr>
        <p:spPr>
          <a:xfrm>
            <a:off x="3649650" y="1331701"/>
            <a:ext cx="2647785" cy="203951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Vision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CB78700D-219A-2D2C-938C-C46E808D0B28}"/>
              </a:ext>
            </a:extLst>
          </p:cNvPr>
          <p:cNvSpPr/>
          <p:nvPr/>
        </p:nvSpPr>
        <p:spPr>
          <a:xfrm>
            <a:off x="530750" y="3704692"/>
            <a:ext cx="3031435" cy="233891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Attitudes and Commitment</a:t>
            </a: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58767723-0A29-1AEE-DB5A-9452EB8ACC51}"/>
              </a:ext>
            </a:extLst>
          </p:cNvPr>
          <p:cNvSpPr/>
          <p:nvPr/>
        </p:nvSpPr>
        <p:spPr>
          <a:xfrm>
            <a:off x="4242021" y="4238046"/>
            <a:ext cx="2647785" cy="203951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 Trust</a:t>
            </a: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EA90C07E-4166-A5F5-4F94-657324A85D92}"/>
              </a:ext>
            </a:extLst>
          </p:cNvPr>
          <p:cNvSpPr/>
          <p:nvPr/>
        </p:nvSpPr>
        <p:spPr>
          <a:xfrm>
            <a:off x="6770537" y="2146096"/>
            <a:ext cx="3171245" cy="245023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79381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C6A32A-AF27-11D2-5C8F-FB9A5E589B6F}"/>
              </a:ext>
            </a:extLst>
          </p:cNvPr>
          <p:cNvSpPr txBox="1"/>
          <p:nvPr/>
        </p:nvSpPr>
        <p:spPr>
          <a:xfrm>
            <a:off x="2089205" y="312291"/>
            <a:ext cx="71104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TIPS TO BUILD A SUCCESSFUL TEAM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FDAEC-C441-4838-5466-70D3B794CC3C}"/>
              </a:ext>
            </a:extLst>
          </p:cNvPr>
          <p:cNvSpPr txBox="1"/>
          <p:nvPr/>
        </p:nvSpPr>
        <p:spPr>
          <a:xfrm>
            <a:off x="308114" y="1438151"/>
            <a:ext cx="770680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Consider Each and Every thought</a:t>
            </a:r>
            <a:b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Keep a balance between Effusiveness and Workspace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Bonding between members</a:t>
            </a: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it can cause problems</a:t>
            </a:r>
            <a:b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Every brain should Adapt and Learn from their surroundings</a:t>
            </a:r>
            <a:b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One Team &amp; One Goal policy</a:t>
            </a:r>
            <a:b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0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Equality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speaks more than </a:t>
            </a:r>
            <a:r>
              <a:rPr lang="en-US" sz="2000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Especiality</a:t>
            </a:r>
            <a:endParaRPr lang="en-US" sz="2000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7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A6082-8386-7807-708C-8FD5A8642E8A}"/>
              </a:ext>
            </a:extLst>
          </p:cNvPr>
          <p:cNvSpPr txBox="1"/>
          <p:nvPr/>
        </p:nvSpPr>
        <p:spPr>
          <a:xfrm>
            <a:off x="2233653" y="251073"/>
            <a:ext cx="69739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ELEMENTS OF A SUCCESSFUL TEAM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59411-4E27-73A8-4FD8-2BF17C1C3C86}"/>
              </a:ext>
            </a:extLst>
          </p:cNvPr>
          <p:cNvSpPr txBox="1"/>
          <p:nvPr/>
        </p:nvSpPr>
        <p:spPr>
          <a:xfrm>
            <a:off x="204747" y="805071"/>
            <a:ext cx="96071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		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Goals help to bring the team together and give a common objective and purpose</a:t>
            </a:r>
            <a:r>
              <a:rPr lang="en-IN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IN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i="0" u="none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IN" sz="2000" i="0" u="none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pPr lvl="1"/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Roles make it possible for everyone on the team to have an opportunity to 	contribute towards the working of the final goal.</a:t>
            </a:r>
            <a:b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</a:br>
            <a:endParaRPr lang="en-US" sz="2000" i="0" u="none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</a:endParaRPr>
          </a:p>
          <a:p>
            <a:pPr lvl="1" algn="just"/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Interpersonal Relationships</a:t>
            </a:r>
          </a:p>
          <a:p>
            <a:pPr lvl="2"/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Interpersonal Relationships among the members helps to create trust, collaboration and connection among them.</a:t>
            </a:r>
          </a:p>
          <a:p>
            <a:pPr lvl="2" algn="just"/>
            <a:b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Processes and Procedures</a:t>
            </a:r>
          </a:p>
          <a:p>
            <a:pPr lvl="2"/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Processes and procedures are the rules which help to govern the </a:t>
            </a:r>
            <a:r>
              <a:rPr lang="en-US" sz="2000" i="0" u="none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behaviour</a:t>
            </a:r>
            <a:r>
              <a:rPr lang="en-US" sz="2000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</a:rPr>
              <a:t>, the various expectations that may arise and the consequences of every action when standards are not met. 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11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C89D2-A478-D34B-210D-7100A58A5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0824" y="249533"/>
            <a:ext cx="7690001" cy="2811830"/>
          </a:xfrm>
          <a:prstGeom prst="rect">
            <a:avLst/>
          </a:prstGeom>
        </p:spPr>
      </p:pic>
      <p:pic>
        <p:nvPicPr>
          <p:cNvPr id="5" name="Google Shape;139;p24">
            <a:extLst>
              <a:ext uri="{FF2B5EF4-FFF2-40B4-BE49-F238E27FC236}">
                <a16:creationId xmlns:a16="http://schemas.microsoft.com/office/drawing/2014/main" id="{B2A7A2E4-9E83-3D6F-EEC2-19AE4C6EAF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99" y="3256695"/>
            <a:ext cx="3506585" cy="107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asper Mattress Logo, HD Png Download , Transparent Png Image - PNGitem">
            <a:extLst>
              <a:ext uri="{FF2B5EF4-FFF2-40B4-BE49-F238E27FC236}">
                <a16:creationId xmlns:a16="http://schemas.microsoft.com/office/drawing/2014/main" id="{598590F7-E625-8F3C-1250-FBEE85A9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84" y="475156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53;p26">
            <a:extLst>
              <a:ext uri="{FF2B5EF4-FFF2-40B4-BE49-F238E27FC236}">
                <a16:creationId xmlns:a16="http://schemas.microsoft.com/office/drawing/2014/main" id="{0EA303FA-FDF8-1282-6632-6D8F4DD223B5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068" r="46591">
                        <a14:foregroundMark x1="20682" y1="43696" x2="20682" y2="43696"/>
                        <a14:foregroundMark x1="25909" y1="45217" x2="25909" y2="45217"/>
                        <a14:foregroundMark x1="32159" y1="45870" x2="32159" y2="45870"/>
                        <a14:foregroundMark x1="38864" y1="45000" x2="38864" y2="45000"/>
                        <a14:foregroundMark x1="44091" y1="45000" x2="44091" y2="45000"/>
                        <a14:foregroundMark x1="7273" y1="51957" x2="7273" y2="51957"/>
                        <a14:foregroundMark x1="4091" y1="43696" x2="4091" y2="43696"/>
                        <a14:foregroundMark x1="3068" y1="44130" x2="3068" y2="44130"/>
                        <a14:foregroundMark x1="11932" y1="44130" x2="11932" y2="44130"/>
                      </a14:backgroundRemoval>
                    </a14:imgEffect>
                  </a14:imgLayer>
                </a14:imgProps>
              </a:ext>
            </a:extLst>
          </a:blip>
          <a:srcRect r="48188"/>
          <a:stretch/>
        </p:blipFill>
        <p:spPr>
          <a:xfrm>
            <a:off x="7990921" y="407778"/>
            <a:ext cx="2764081" cy="27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5;p28">
            <a:extLst>
              <a:ext uri="{FF2B5EF4-FFF2-40B4-BE49-F238E27FC236}">
                <a16:creationId xmlns:a16="http://schemas.microsoft.com/office/drawing/2014/main" id="{D5501873-A59A-11E4-BD17-1E66FDAE6FF7}"/>
              </a:ext>
            </a:extLst>
          </p:cNvPr>
          <p:cNvPicPr preferRelativeResize="0"/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73" b="89809" l="9873" r="92834">
                        <a14:foregroundMark x1="77866" y1="38854" x2="77866" y2="38854"/>
                        <a14:foregroundMark x1="84236" y1="36783" x2="84236" y2="36783"/>
                        <a14:foregroundMark x1="91561" y1="38057" x2="91561" y2="38057"/>
                        <a14:foregroundMark x1="83121" y1="47134" x2="83121" y2="47134"/>
                        <a14:foregroundMark x1="88694" y1="62102" x2="88694" y2="62102"/>
                        <a14:foregroundMark x1="13694" y1="56847" x2="13694" y2="56847"/>
                        <a14:foregroundMark x1="17038" y1="62102" x2="17038" y2="62102"/>
                        <a14:foregroundMark x1="92834" y1="56847" x2="92834" y2="56847"/>
                        <a14:foregroundMark x1="85828" y1="39490" x2="85828" y2="39490"/>
                        <a14:foregroundMark x1="81051" y1="57006" x2="81051" y2="57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8658" y="3196428"/>
            <a:ext cx="3309500" cy="33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Enron Scandal: The Fall of a Wall Street Darling">
            <a:extLst>
              <a:ext uri="{FF2B5EF4-FFF2-40B4-BE49-F238E27FC236}">
                <a16:creationId xmlns:a16="http://schemas.microsoft.com/office/drawing/2014/main" id="{9ACDE701-7BDD-9254-B587-F81140DD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91" b="93722" l="3982" r="93363">
                        <a14:foregroundMark x1="30973" y1="20179" x2="30973" y2="20179"/>
                        <a14:foregroundMark x1="50442" y1="3587" x2="50442" y2="3587"/>
                        <a14:foregroundMark x1="19912" y1="50673" x2="19912" y2="50673"/>
                        <a14:foregroundMark x1="30088" y1="67265" x2="30088" y2="67265"/>
                        <a14:foregroundMark x1="45575" y1="74888" x2="45575" y2="74888"/>
                        <a14:foregroundMark x1="52212" y1="84753" x2="52212" y2="84753"/>
                        <a14:foregroundMark x1="69469" y1="77130" x2="69469" y2="77130"/>
                        <a14:foregroundMark x1="52212" y1="94170" x2="52212" y2="94170"/>
                        <a14:foregroundMark x1="93805" y1="51121" x2="93805" y2="51121"/>
                        <a14:foregroundMark x1="3982" y1="47534" x2="3982" y2="47534"/>
                        <a14:foregroundMark x1="65487" y1="26009" x2="65487" y2="26009"/>
                        <a14:foregroundMark x1="65487" y1="21525" x2="65487" y2="21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25" y="3061363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156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269</TotalTime>
  <Words>824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Alisha Rawat</dc:creator>
  <cp:lastModifiedBy>Alisha Rawat</cp:lastModifiedBy>
  <cp:revision>1</cp:revision>
  <dcterms:created xsi:type="dcterms:W3CDTF">2022-08-19T08:42:24Z</dcterms:created>
  <dcterms:modified xsi:type="dcterms:W3CDTF">2022-08-19T13:11:39Z</dcterms:modified>
</cp:coreProperties>
</file>